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13"/>
  </p:notesMasterIdLst>
  <p:sldIdLst>
    <p:sldId id="343" r:id="rId2"/>
    <p:sldId id="383" r:id="rId3"/>
    <p:sldId id="342" r:id="rId4"/>
    <p:sldId id="364" r:id="rId5"/>
    <p:sldId id="284" r:id="rId6"/>
    <p:sldId id="363" r:id="rId7"/>
    <p:sldId id="366" r:id="rId8"/>
    <p:sldId id="385" r:id="rId9"/>
    <p:sldId id="384" r:id="rId10"/>
    <p:sldId id="369" r:id="rId11"/>
    <p:sldId id="3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FF7"/>
    <a:srgbClr val="D0D1D9"/>
    <a:srgbClr val="F6F9FF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 autoAdjust="0"/>
    <p:restoredTop sz="95788" autoAdjust="0"/>
  </p:normalViewPr>
  <p:slideViewPr>
    <p:cSldViewPr snapToGrid="0">
      <p:cViewPr varScale="1">
        <p:scale>
          <a:sx n="103" d="100"/>
          <a:sy n="103" d="100"/>
        </p:scale>
        <p:origin x="114" y="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33B82-3308-E24D-83C7-C07303DE57FA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F549B-6FFC-8F47-BEAB-0DDAE7645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2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F549B-6FFC-8F47-BEAB-0DDAE76454E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188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F9512BDE-EEA0-404B-8D45-8AA93D61DABC}"/>
              </a:ext>
            </a:extLst>
          </p:cNvPr>
          <p:cNvSpPr/>
          <p:nvPr userDrawn="1"/>
        </p:nvSpPr>
        <p:spPr>
          <a:xfrm flipH="1">
            <a:off x="-1" y="4450188"/>
            <a:ext cx="12192000" cy="240781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1223535-0F2F-6340-80B9-0B5D9364A13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all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noProof="0" smtClean="0"/>
              <a:t>5/25/2021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2358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5/25/2021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AA314B25-B4AF-394E-BBDA-7E6BAD315F39}"/>
              </a:ext>
            </a:extLst>
          </p:cNvPr>
          <p:cNvSpPr/>
          <p:nvPr userDrawn="1"/>
        </p:nvSpPr>
        <p:spPr>
          <a:xfrm>
            <a:off x="3351057" y="0"/>
            <a:ext cx="8840943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37575EF-0D14-6140-A91B-260C9C9DFE4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2544261-8049-494B-A93D-BDFF1BB84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4886854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all" baseline="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214786D-83EE-814C-A5E4-D0EC7D29D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5829" y="633875"/>
            <a:ext cx="5981171" cy="5590250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buClr>
                <a:schemeClr val="tx1"/>
              </a:buClr>
              <a:buFont typeface="+mj-lt"/>
              <a:buAutoNum type="arabicPeriod"/>
              <a:defRPr sz="1400">
                <a:solidFill>
                  <a:schemeClr val="tx1"/>
                </a:solidFill>
              </a:defRPr>
            </a:lvl2pPr>
            <a:lvl3pPr marL="612648" indent="-228600">
              <a:buClr>
                <a:schemeClr val="tx1"/>
              </a:buClr>
              <a:buFont typeface="+mj-lt"/>
              <a:buAutoNum type="arabicPeriod"/>
              <a:defRPr sz="1100">
                <a:solidFill>
                  <a:schemeClr val="tx1"/>
                </a:solidFill>
              </a:defRPr>
            </a:lvl3pPr>
            <a:lvl4pPr marL="795528" indent="-228600">
              <a:buClr>
                <a:schemeClr val="tx1"/>
              </a:buClr>
              <a:buFont typeface="+mj-lt"/>
              <a:buAutoNum type="arabicPeriod"/>
              <a:defRPr sz="1100">
                <a:solidFill>
                  <a:schemeClr val="tx1"/>
                </a:solidFill>
              </a:defRPr>
            </a:lvl4pPr>
            <a:lvl5pPr marL="978408" indent="-228600">
              <a:buClr>
                <a:schemeClr val="tx1"/>
              </a:buClr>
              <a:buFont typeface="+mj-lt"/>
              <a:buAutoNum type="arabicPeriod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18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5/25/2021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2E148DD3-DD87-154B-80B4-2421965D3C83}"/>
              </a:ext>
            </a:extLst>
          </p:cNvPr>
          <p:cNvSpPr/>
          <p:nvPr userDrawn="1"/>
        </p:nvSpPr>
        <p:spPr>
          <a:xfrm>
            <a:off x="1" y="17145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42E4732-0E8F-7B46-BD08-0F2EE0DA8786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E73F81A-7260-5C4F-A7FF-CA2CC731B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3870" y="942871"/>
            <a:ext cx="571181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CD13CD4-3E4F-2E41-ACF4-2446257D2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0" y="1973589"/>
            <a:ext cx="5711810" cy="394154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8E69886-8907-DB47-87C2-0621AF156D9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5170" y="621039"/>
            <a:ext cx="4589130" cy="5603086"/>
          </a:xfrm>
          <a:solidFill>
            <a:srgbClr val="EDEFF7"/>
          </a:solidFill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6310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9C88DF2D-0421-A94C-82C1-867E1E5E4907}"/>
              </a:ext>
            </a:extLst>
          </p:cNvPr>
          <p:cNvSpPr/>
          <p:nvPr userDrawn="1"/>
        </p:nvSpPr>
        <p:spPr>
          <a:xfrm>
            <a:off x="10993582" y="0"/>
            <a:ext cx="119841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334D05A3-7A20-9447-8D39-F2980D85413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634999" y="3927894"/>
            <a:ext cx="10922000" cy="2326856"/>
          </a:xfrm>
          <a:prstGeom prst="rect">
            <a:avLst/>
          </a:prstGeom>
          <a:solidFill>
            <a:srgbClr val="F6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35001" y="603250"/>
            <a:ext cx="10921998" cy="3294019"/>
          </a:xfrm>
          <a:solidFill>
            <a:schemeClr val="bg1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298078"/>
            <a:ext cx="10113645" cy="743682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213716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noProof="0" smtClean="0"/>
              <a:t>5/25/2021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46387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F9512BDE-EEA0-404B-8D45-8AA93D61DABC}"/>
              </a:ext>
            </a:extLst>
          </p:cNvPr>
          <p:cNvSpPr/>
          <p:nvPr userDrawn="1"/>
        </p:nvSpPr>
        <p:spPr>
          <a:xfrm flipH="1">
            <a:off x="4217870" y="0"/>
            <a:ext cx="3599236" cy="68579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1223535-0F2F-6340-80B9-0B5D9364A13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all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noProof="0" smtClean="0"/>
              <a:t>5/25/2021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9707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202A34A5-A029-A246-82C6-D288185EB396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noProof="0" smtClean="0"/>
              <a:t>5/25/2021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240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">
            <a:extLst>
              <a:ext uri="{FF2B5EF4-FFF2-40B4-BE49-F238E27FC236}">
                <a16:creationId xmlns:a16="http://schemas.microsoft.com/office/drawing/2014/main" id="{64248D99-2B30-464D-B9B7-4E5C3A1F3FB2}"/>
              </a:ext>
            </a:extLst>
          </p:cNvPr>
          <p:cNvSpPr/>
          <p:nvPr userDrawn="1"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3FAFF55B-FDE6-394B-A39B-22627D8FB6E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noProof="0" smtClean="0"/>
              <a:t>5/25/2021</a:t>
            </a:fld>
            <a:endParaRPr lang="en-US" noProof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99E345E4-E77C-484E-9FBB-E4EC71F085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322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83ACCAC0-2C8A-CE43-8C55-22BB53C73920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A400A9BD-AA60-E24D-9FC2-722758C8C933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noProof="0" smtClean="0"/>
              <a:t>5/25/2021</a:t>
            </a:fld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4076461-FF7A-8843-B7F9-D041F3FB2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039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35FB147F-5DC4-B24C-B8CB-D3DA74290381}"/>
              </a:ext>
            </a:extLst>
          </p:cNvPr>
          <p:cNvSpPr/>
          <p:nvPr userDrawn="1"/>
        </p:nvSpPr>
        <p:spPr>
          <a:xfrm>
            <a:off x="1" y="34290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A400A9BD-AA60-E24D-9FC2-722758C8C933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noProof="0" smtClean="0"/>
              <a:t>5/25/2021</a:t>
            </a:fld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9308E97-4F89-394E-856A-5B4EFCB2E7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79" y="193086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A50BECA0-8817-964B-AEDB-A45669684C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193086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F399F4D-B67A-4C4B-BCF3-36FE110603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3" y="193086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8305C84-E25F-EC49-8F2B-4C0181FD3AB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57A1FCE-E6BF-3747-9D43-42DBA6656EC0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B4B74C8-96E7-684F-91B9-8CE56CD10F1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D522564E-B348-544F-A8E5-CFCAFA48B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890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5/25/2021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7229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5/25/2021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05BFC727-5650-B049-AA2A-2511C08FB35B}"/>
              </a:ext>
            </a:extLst>
          </p:cNvPr>
          <p:cNvSpPr/>
          <p:nvPr userDrawn="1"/>
        </p:nvSpPr>
        <p:spPr>
          <a:xfrm flipH="1">
            <a:off x="0" y="0"/>
            <a:ext cx="1195754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E700C598-C823-744D-BE16-5114B7625057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1BED569-C9C5-8F4D-A42A-ED4914579D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633875"/>
            <a:ext cx="5632450" cy="5591175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CB6E588-2EB7-9A41-A93A-7757596EF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5754" y="942870"/>
            <a:ext cx="4157296" cy="1292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6C0FE70-F6BB-3D40-AD3C-E704CABE4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5754" y="2281657"/>
            <a:ext cx="4157296" cy="3633471"/>
          </a:xfrm>
        </p:spPr>
        <p:txBody>
          <a:bodyPr>
            <a:normAutofit/>
          </a:bodyPr>
          <a:lstStyle>
            <a:lvl1pPr marL="0" indent="0">
              <a:buClr>
                <a:schemeClr val="tx1"/>
              </a:buClr>
              <a:buNone/>
              <a:defRPr sz="1600">
                <a:solidFill>
                  <a:schemeClr val="tx1"/>
                </a:solidFill>
              </a:defRPr>
            </a:lvl1pPr>
            <a:lvl2pPr marL="201168" indent="0">
              <a:buClr>
                <a:schemeClr val="tx1"/>
              </a:buCl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38404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3pPr>
            <a:lvl4pPr marL="56692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4pPr>
            <a:lvl5pPr marL="74980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1714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5/25/2021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0AB10FFC-D586-994D-8D3D-F4042255CB72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C7B0C08A-E831-D242-B2CE-2DEB004F982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5C2191-88F7-4148-96FD-E129F707E038}"/>
              </a:ext>
            </a:extLst>
          </p:cNvPr>
          <p:cNvCxnSpPr/>
          <p:nvPr userDrawn="1"/>
        </p:nvCxnSpPr>
        <p:spPr>
          <a:xfrm>
            <a:off x="6818393" y="999565"/>
            <a:ext cx="0" cy="48588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1FB2196-E251-5A40-86F7-6092CEBFA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5460992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4800" cap="all" baseline="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ACD1B-0D9C-A547-98A0-D66C341D3D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540794" y="831286"/>
            <a:ext cx="4016206" cy="519542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buClr>
                <a:schemeClr val="tx1"/>
              </a:buClr>
              <a:buFont typeface="+mj-lt"/>
              <a:buAutoNum type="arabicPeriod"/>
              <a:defRPr sz="1400"/>
            </a:lvl2pPr>
            <a:lvl3pPr marL="612648" indent="-228600">
              <a:buClr>
                <a:schemeClr val="tx1"/>
              </a:buClr>
              <a:buFont typeface="+mj-lt"/>
              <a:buAutoNum type="arabicPeriod"/>
              <a:defRPr sz="1100"/>
            </a:lvl3pPr>
            <a:lvl4pPr marL="795528" indent="-228600">
              <a:buClr>
                <a:schemeClr val="tx1"/>
              </a:buClr>
              <a:buFont typeface="+mj-lt"/>
              <a:buAutoNum type="arabicPeriod"/>
              <a:defRPr sz="1100"/>
            </a:lvl4pPr>
            <a:lvl5pPr marL="978408" indent="-228600">
              <a:buClr>
                <a:schemeClr val="tx1"/>
              </a:buClr>
              <a:buFont typeface="+mj-lt"/>
              <a:buAutoNum type="arabicPeriod"/>
              <a:defRPr sz="1100"/>
            </a:lvl5pPr>
          </a:lstStyle>
          <a:p>
            <a:pPr lvl="0"/>
            <a:r>
              <a:rPr lang="en-US" noProof="0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4184935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1552108B-1F90-0044-A7D4-0956E919F29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noProof="0" smtClean="0"/>
              <a:t>5/25/2021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9436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3" r:id="rId2"/>
    <p:sldLayoutId id="2147483675" r:id="rId3"/>
    <p:sldLayoutId id="2147483684" r:id="rId4"/>
    <p:sldLayoutId id="2147483678" r:id="rId5"/>
    <p:sldLayoutId id="2147483688" r:id="rId6"/>
    <p:sldLayoutId id="2147483679" r:id="rId7"/>
    <p:sldLayoutId id="2147483692" r:id="rId8"/>
    <p:sldLayoutId id="2147483691" r:id="rId9"/>
    <p:sldLayoutId id="2147483690" r:id="rId10"/>
    <p:sldLayoutId id="2147483689" r:id="rId11"/>
    <p:sldLayoutId id="214748368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Howard.brand@c6-zero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nfo@c6-zero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9C8E900-EBC2-4041-AEDD-63511DDD89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5" y="1156489"/>
            <a:ext cx="6368715" cy="38615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A2118D-5EDC-B049-AAC6-FDCF80D8E606}"/>
              </a:ext>
            </a:extLst>
          </p:cNvPr>
          <p:cNvSpPr txBox="1"/>
          <p:nvPr/>
        </p:nvSpPr>
        <p:spPr>
          <a:xfrm>
            <a:off x="3077902" y="5334005"/>
            <a:ext cx="5223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Manufacturing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1833365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463" y="689327"/>
            <a:ext cx="6021299" cy="1284011"/>
          </a:xfrm>
        </p:spPr>
        <p:txBody>
          <a:bodyPr anchor="ctr">
            <a:normAutofit/>
          </a:bodyPr>
          <a:lstStyle/>
          <a:p>
            <a:r>
              <a:rPr lang="en-US" dirty="0"/>
              <a:t>The Opportunity</a:t>
            </a:r>
            <a:endParaRPr lang="en-US" sz="20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97D95-D925-3641-A715-DB7630E98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59463" y="1701602"/>
            <a:ext cx="6021298" cy="422792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Non-Ownership, Per Barrel Royalty Agreement Investment</a:t>
            </a:r>
          </a:p>
          <a:p>
            <a:pPr lvl="1"/>
            <a:r>
              <a:rPr lang="en-US" sz="2200" dirty="0"/>
              <a:t>Royalty per barrel per $100,000 invested</a:t>
            </a:r>
          </a:p>
          <a:p>
            <a:pPr lvl="1"/>
            <a:r>
              <a:rPr lang="en-US" sz="2200" dirty="0"/>
              <a:t>Multiple year </a:t>
            </a:r>
          </a:p>
          <a:p>
            <a:pPr lvl="1"/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Uses</a:t>
            </a:r>
          </a:p>
          <a:p>
            <a:pPr lvl="1"/>
            <a:r>
              <a:rPr lang="en-US" sz="2200" dirty="0"/>
              <a:t>Second Production Line</a:t>
            </a:r>
          </a:p>
          <a:p>
            <a:pPr lvl="1"/>
            <a:r>
              <a:rPr lang="en-US" sz="2200" dirty="0"/>
              <a:t>Additional Site Improvements</a:t>
            </a:r>
          </a:p>
          <a:p>
            <a:pPr lvl="1"/>
            <a:r>
              <a:rPr lang="en-US" sz="2200" dirty="0"/>
              <a:t>Additional Raw Materials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60C2E84-3B7D-B64E-A5D4-2E9019B6A5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15" y="6120171"/>
            <a:ext cx="947182" cy="574307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81EB772-6E64-084E-A240-3C063119DAC0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8" y="1701602"/>
            <a:ext cx="4589462" cy="344209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A5DC52-1FD3-0F46-A4B7-899247C3195A}"/>
              </a:ext>
            </a:extLst>
          </p:cNvPr>
          <p:cNvSpPr txBox="1"/>
          <p:nvPr/>
        </p:nvSpPr>
        <p:spPr>
          <a:xfrm>
            <a:off x="1045156" y="5350789"/>
            <a:ext cx="30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C6-Equipment Integration</a:t>
            </a:r>
          </a:p>
        </p:txBody>
      </p:sp>
    </p:spTree>
    <p:extLst>
      <p:ext uri="{BB962C8B-B14F-4D97-AF65-F5344CB8AC3E}">
        <p14:creationId xmlns:p14="http://schemas.microsoft.com/office/powerpoint/2010/main" val="4197915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9C8E900-EBC2-4041-AEDD-63511DDD89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0" y="1373268"/>
            <a:ext cx="5795938" cy="3514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9D34ED-3670-3B4D-AFE6-111275469326}"/>
              </a:ext>
            </a:extLst>
          </p:cNvPr>
          <p:cNvSpPr txBox="1"/>
          <p:nvPr/>
        </p:nvSpPr>
        <p:spPr>
          <a:xfrm>
            <a:off x="7439890" y="1745404"/>
            <a:ext cx="408709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Contact:</a:t>
            </a:r>
          </a:p>
          <a:p>
            <a:endParaRPr lang="en-US" dirty="0"/>
          </a:p>
          <a:p>
            <a:r>
              <a:rPr lang="en-US" sz="2000" dirty="0"/>
              <a:t>Howard Brand</a:t>
            </a:r>
          </a:p>
          <a:p>
            <a:r>
              <a:rPr lang="en-US" sz="2000" dirty="0"/>
              <a:t>(970) 286-5787</a:t>
            </a:r>
          </a:p>
          <a:p>
            <a:r>
              <a:rPr lang="en-US" sz="2000" dirty="0">
                <a:hlinkClick r:id="rId3"/>
              </a:rPr>
              <a:t>Howard.brand@c6-zero.com</a:t>
            </a:r>
            <a:endParaRPr lang="en-US" sz="2000" dirty="0"/>
          </a:p>
          <a:p>
            <a:endParaRPr lang="en-US" sz="2000" dirty="0"/>
          </a:p>
          <a:p>
            <a:r>
              <a:rPr lang="en-US" sz="2000">
                <a:hlinkClick r:id="rId4"/>
              </a:rPr>
              <a:t>info@c6-zero.com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5E9EA-5C88-824C-9B91-3746A8FEC0B2}"/>
              </a:ext>
            </a:extLst>
          </p:cNvPr>
          <p:cNvSpPr txBox="1"/>
          <p:nvPr/>
        </p:nvSpPr>
        <p:spPr>
          <a:xfrm>
            <a:off x="1433944" y="5084622"/>
            <a:ext cx="5223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Manufacturing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968919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6-Zero Shingle Video.mp4" descr="C6-Zero Shingle Video.mp4">
            <a:hlinkClick r:id="" action="ppaction://media"/>
            <a:extLst>
              <a:ext uri="{FF2B5EF4-FFF2-40B4-BE49-F238E27FC236}">
                <a16:creationId xmlns:a16="http://schemas.microsoft.com/office/drawing/2014/main" id="{11B6E3D3-0A8A-3D45-9D47-C897B8E4CC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2779" y="601581"/>
            <a:ext cx="9283106" cy="5222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058988-AF73-4840-B1A4-96DBC479004F}"/>
              </a:ext>
            </a:extLst>
          </p:cNvPr>
          <p:cNvSpPr txBox="1"/>
          <p:nvPr/>
        </p:nvSpPr>
        <p:spPr>
          <a:xfrm>
            <a:off x="581890" y="124691"/>
            <a:ext cx="486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Video, press play at bottom of slide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540C222-9DA8-8B44-B004-101E245DBB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3915" y="206869"/>
            <a:ext cx="947182" cy="57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1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97D95-D925-3641-A715-DB7630E98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6712" y="1051879"/>
            <a:ext cx="5901800" cy="5476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dirty="0"/>
              <a:t>C6-Zero Iowa LLC is a manufacturer of oil, biodiesel, blended oil, aggregate, and fiberglass from post consumer asphalt shingles and soy-bean oil.</a:t>
            </a:r>
          </a:p>
          <a:p>
            <a:pPr marL="0" indent="0">
              <a:buNone/>
            </a:pPr>
            <a:r>
              <a:rPr lang="en-US" sz="2500" dirty="0"/>
              <a:t>Launching first factory for production in 2021 in Marengo IA</a:t>
            </a:r>
          </a:p>
          <a:p>
            <a:pPr marL="0" indent="0">
              <a:buNone/>
            </a:pPr>
            <a:r>
              <a:rPr lang="en-US" sz="2500" dirty="0"/>
              <a:t>Privately held company with exclusive technology and processes</a:t>
            </a:r>
          </a:p>
          <a:p>
            <a:pPr marL="0" indent="0">
              <a:buNone/>
            </a:pPr>
            <a:r>
              <a:rPr lang="en-US" sz="2500" dirty="0"/>
              <a:t>Launching from Marengo Iowa and growing to additional sites in 2022-2030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360D366-44AD-1D40-9D89-84B0240CBD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882" y="1979268"/>
            <a:ext cx="4241020" cy="257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08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9527" y="691118"/>
            <a:ext cx="6021299" cy="574307"/>
          </a:xfrm>
        </p:spPr>
        <p:txBody>
          <a:bodyPr anchor="ctr">
            <a:normAutofit/>
          </a:bodyPr>
          <a:lstStyle/>
          <a:p>
            <a:r>
              <a:rPr lang="en-US" dirty="0"/>
              <a:t>THE C6-ZERO SOLUTION</a:t>
            </a:r>
            <a:endParaRPr lang="en-US" sz="20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97D95-D925-3641-A715-DB7630E98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48263" y="1265425"/>
            <a:ext cx="5700781" cy="47289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dirty="0"/>
              <a:t>C6-Zero manufacturers every captured ton of waste shingles into:</a:t>
            </a:r>
          </a:p>
          <a:p>
            <a:pPr>
              <a:buFont typeface="Wingdings" pitchFamily="2" charset="2"/>
              <a:buChar char="§"/>
            </a:pPr>
            <a:r>
              <a:rPr lang="en-US" sz="2300" dirty="0"/>
              <a:t> 2.38+/- Barrels of oil to be blended at site into Biofuel or bio-blend oil</a:t>
            </a:r>
          </a:p>
          <a:p>
            <a:pPr>
              <a:buFont typeface="Wingdings" pitchFamily="2" charset="2"/>
              <a:buChar char="§"/>
            </a:pPr>
            <a:r>
              <a:rPr lang="en-US" sz="2300" dirty="0"/>
              <a:t> .75+/- Yards of ATSM 33 aggregate</a:t>
            </a:r>
          </a:p>
          <a:p>
            <a:pPr>
              <a:buFont typeface="Wingdings" pitchFamily="2" charset="2"/>
              <a:buChar char="§"/>
            </a:pPr>
            <a:r>
              <a:rPr lang="en-US" sz="2300" dirty="0"/>
              <a:t> 33.75+/- pounds of clean fiberglass</a:t>
            </a:r>
          </a:p>
          <a:p>
            <a:pPr marL="0" indent="0">
              <a:buNone/>
            </a:pPr>
            <a:r>
              <a:rPr lang="en-US" sz="2300" dirty="0"/>
              <a:t>These are all sold back into the marketplace.  We collect waste shingles and transport feedstock and end products via US rail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D7BD756-D182-8B4C-BE9F-5D37B4E7D9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15" y="6120171"/>
            <a:ext cx="947182" cy="574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CD0D39-1F6A-4747-9B7E-C22A9A5ADE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674" y="1697189"/>
            <a:ext cx="5066567" cy="34636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9AD17E-DF48-B044-9418-8D9A0249F344}"/>
              </a:ext>
            </a:extLst>
          </p:cNvPr>
          <p:cNvSpPr txBox="1"/>
          <p:nvPr/>
        </p:nvSpPr>
        <p:spPr>
          <a:xfrm>
            <a:off x="-20414" y="5314857"/>
            <a:ext cx="5700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 Cabinet Member and SBA Administrator Janita Carranza</a:t>
            </a:r>
          </a:p>
          <a:p>
            <a:pPr algn="ctr"/>
            <a:r>
              <a:rPr lang="en-US" sz="1400" dirty="0"/>
              <a:t>Howard Brand Founder C6-Zero</a:t>
            </a:r>
          </a:p>
          <a:p>
            <a:pPr algn="ctr"/>
            <a:r>
              <a:rPr lang="en-US" sz="1400" dirty="0"/>
              <a:t>Chris Koehn Partner C6-Zero</a:t>
            </a:r>
          </a:p>
          <a:p>
            <a:pPr algn="ctr"/>
            <a:r>
              <a:rPr lang="en-US" sz="1400" dirty="0"/>
              <a:t>November 2020</a:t>
            </a:r>
          </a:p>
        </p:txBody>
      </p:sp>
    </p:spTree>
    <p:extLst>
      <p:ext uri="{BB962C8B-B14F-4D97-AF65-F5344CB8AC3E}">
        <p14:creationId xmlns:p14="http://schemas.microsoft.com/office/powerpoint/2010/main" val="2637548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00900CD-B943-934F-857F-30AA913F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445" y="822555"/>
            <a:ext cx="6336014" cy="765612"/>
          </a:xfrm>
        </p:spPr>
        <p:txBody>
          <a:bodyPr/>
          <a:lstStyle/>
          <a:p>
            <a:r>
              <a:rPr lang="en-US" dirty="0"/>
              <a:t>Market magnitude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A09EEBC-5E2C-D240-A5D6-6952B8392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789" y="1612230"/>
            <a:ext cx="5066568" cy="442321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11+ Million tons of waste shingles per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26+ Million barrels of end-product  oil or blended Biofuel per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8+ Million tons of ASTM 33 aggregate per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371+ Thousand tons of clean fiberglass per year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/>
          </a:p>
          <a:p>
            <a:endParaRPr lang="en-US" sz="1900" dirty="0"/>
          </a:p>
          <a:p>
            <a:r>
              <a:rPr lang="en-US" sz="1900" dirty="0"/>
              <a:t> </a:t>
            </a:r>
          </a:p>
          <a:p>
            <a:endParaRPr lang="en-US" sz="19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725A885-A949-0E40-9987-4F33AF040D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15" y="6120171"/>
            <a:ext cx="947182" cy="574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BFC8E3-DC36-B84E-A06A-2F60456DE6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514" y="718025"/>
            <a:ext cx="4075041" cy="54219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315B2C-2F40-0042-81FA-900319013AFC}"/>
              </a:ext>
            </a:extLst>
          </p:cNvPr>
          <p:cNvSpPr txBox="1"/>
          <p:nvPr/>
        </p:nvSpPr>
        <p:spPr>
          <a:xfrm>
            <a:off x="6738962" y="6331281"/>
            <a:ext cx="385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EPA Designation Letter December 2020</a:t>
            </a:r>
          </a:p>
        </p:txBody>
      </p:sp>
    </p:spTree>
    <p:extLst>
      <p:ext uri="{BB962C8B-B14F-4D97-AF65-F5344CB8AC3E}">
        <p14:creationId xmlns:p14="http://schemas.microsoft.com/office/powerpoint/2010/main" val="1167956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5" y="892333"/>
            <a:ext cx="4075041" cy="712755"/>
          </a:xfrm>
        </p:spPr>
        <p:txBody>
          <a:bodyPr anchor="ctr">
            <a:normAutofit fontScale="90000"/>
          </a:bodyPr>
          <a:lstStyle/>
          <a:p>
            <a:r>
              <a:rPr lang="en-US" sz="3200" dirty="0"/>
              <a:t>Process and Product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97D95-D925-3641-A715-DB7630E98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5498" y="1458230"/>
            <a:ext cx="6312829" cy="3941540"/>
          </a:xfrm>
        </p:spPr>
        <p:txBody>
          <a:bodyPr>
            <a:noAutofit/>
          </a:bodyPr>
          <a:lstStyle/>
          <a:p>
            <a:pPr lvl="1"/>
            <a:r>
              <a:rPr lang="en-US" sz="2300" dirty="0"/>
              <a:t>Patent – Domestic and International</a:t>
            </a:r>
          </a:p>
          <a:p>
            <a:pPr lvl="1"/>
            <a:r>
              <a:rPr lang="en-US" sz="2300" dirty="0"/>
              <a:t>EPA Designated as manufacturing, Pollution Prevention and within Sustainable Management Program</a:t>
            </a:r>
          </a:p>
          <a:p>
            <a:pPr lvl="1"/>
            <a:r>
              <a:rPr lang="en-US" sz="2300" dirty="0"/>
              <a:t>Process Mass Balance by Los Alamos Technical Laboratories/Associates</a:t>
            </a:r>
          </a:p>
          <a:p>
            <a:pPr lvl="1"/>
            <a:r>
              <a:rPr lang="en-US" sz="2300" dirty="0"/>
              <a:t>Fuel oil exceeds Marine Gasoil (MGO)</a:t>
            </a:r>
          </a:p>
          <a:p>
            <a:pPr lvl="1"/>
            <a:r>
              <a:rPr lang="en-US" sz="2300" dirty="0"/>
              <a:t>Soy Fuel Oil meets B100 specifications</a:t>
            </a:r>
          </a:p>
          <a:p>
            <a:pPr lvl="1"/>
            <a:r>
              <a:rPr lang="en-US" sz="2300" dirty="0"/>
              <a:t>Aggregate meets ATSM 33 specifications</a:t>
            </a:r>
          </a:p>
          <a:p>
            <a:pPr lvl="1"/>
            <a:r>
              <a:rPr lang="en-US" sz="2300" dirty="0"/>
              <a:t>Soy operations 2021-2022 Certified Organic Per USDA Standards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CF31F83-4D6F-A147-B77E-26FA84A7D0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15" y="6120171"/>
            <a:ext cx="947182" cy="574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C3BBE-9726-8344-8167-D553AEC286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11" b="24515"/>
          <a:stretch/>
        </p:blipFill>
        <p:spPr>
          <a:xfrm>
            <a:off x="1189623" y="892333"/>
            <a:ext cx="1371600" cy="8390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9CB7B2-67EE-B34E-9261-49AEB16435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272" y="1895719"/>
            <a:ext cx="2593340" cy="12200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68189F-ECAF-F74A-898D-0D22E5F4CC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942" y="1146894"/>
            <a:ext cx="1746789" cy="5115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E7EC44-DDC0-074C-9B7B-D8C168BE96D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73" y="3252394"/>
            <a:ext cx="1085850" cy="10415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C6268D-07A3-BD4E-B198-3296235C9A4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523" y="3169264"/>
            <a:ext cx="2890405" cy="11702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2D684E-CB7A-CB4E-B8B8-9364D72B059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081" y="4732272"/>
            <a:ext cx="1314142" cy="1205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DDE729-CE97-834D-8539-33E4C950B7B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639" y="4627664"/>
            <a:ext cx="1310416" cy="13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92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463" y="689327"/>
            <a:ext cx="6021299" cy="788115"/>
          </a:xfrm>
        </p:spPr>
        <p:txBody>
          <a:bodyPr anchor="ctr">
            <a:normAutofit/>
          </a:bodyPr>
          <a:lstStyle/>
          <a:p>
            <a:r>
              <a:rPr lang="en-US" dirty="0"/>
              <a:t>IOWA – Why Soybean Oil?</a:t>
            </a:r>
            <a:endParaRPr lang="en-US" sz="20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97D95-D925-3641-A715-DB7630E98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59464" y="1586157"/>
            <a:ext cx="6021298" cy="39073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Organic soy processing operation to capture soy oil for the purpose of distilling into Bio-100 diesel (B-100)to splash blend with remanufactured shingle oil for higher market value and strategic value within select states and markets.  </a:t>
            </a:r>
          </a:p>
          <a:p>
            <a:pPr marL="0" indent="0">
              <a:buNone/>
            </a:pPr>
            <a:r>
              <a:rPr lang="en-US" sz="2400" dirty="0"/>
              <a:t>Owned proprietary distillate process and equipment for production of B-100.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D3214B2-2C2F-0C4C-A9E8-1CFD95F474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15" y="6120171"/>
            <a:ext cx="947182" cy="574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C0C44F-EAC2-EC48-9B86-D4A73D3DD1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18" y="292878"/>
            <a:ext cx="3158836" cy="23691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D0010C-8842-F14C-8AB1-06E951DE2C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8019" y="3431597"/>
            <a:ext cx="2985655" cy="22392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EFC417-EEBE-DC4F-877A-5C3FF56E6A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2149" y="2409178"/>
            <a:ext cx="2782165" cy="24938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F6B0C5-078B-E142-A1C5-877C54F4A0F6}"/>
              </a:ext>
            </a:extLst>
          </p:cNvPr>
          <p:cNvSpPr txBox="1"/>
          <p:nvPr/>
        </p:nvSpPr>
        <p:spPr>
          <a:xfrm>
            <a:off x="1610846" y="6255764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C6 Soy Production</a:t>
            </a:r>
          </a:p>
        </p:txBody>
      </p:sp>
    </p:spTree>
    <p:extLst>
      <p:ext uri="{BB962C8B-B14F-4D97-AF65-F5344CB8AC3E}">
        <p14:creationId xmlns:p14="http://schemas.microsoft.com/office/powerpoint/2010/main" val="1235376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463" y="689327"/>
            <a:ext cx="6021299" cy="788115"/>
          </a:xfrm>
        </p:spPr>
        <p:txBody>
          <a:bodyPr anchor="ctr">
            <a:normAutofit/>
          </a:bodyPr>
          <a:lstStyle/>
          <a:p>
            <a:r>
              <a:rPr lang="en-US" dirty="0"/>
              <a:t>IOWA – MARENGO SITE</a:t>
            </a:r>
            <a:endParaRPr lang="en-US" sz="20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97D95-D925-3641-A715-DB7630E98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82909" y="1477442"/>
            <a:ext cx="6021298" cy="390735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170+ Thousand  SF Facility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Existing upgraded rail spur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Will house 2 shingle production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Site of  soybean crush and distillate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73+ Million population within 500 miles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15+ Million homes within 500 miles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1.5+ Million Potential Roofs Per Year Market Potential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D3214B2-2C2F-0C4C-A9E8-1CFD95F474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15" y="6120171"/>
            <a:ext cx="947182" cy="574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1FDFF3-31BE-1B4D-9EBD-176955E93F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568036"/>
            <a:ext cx="3962400" cy="297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CA668-D244-F442-9E6C-A6A113B353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908" y="3148370"/>
            <a:ext cx="3962401" cy="2971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F7E3BF-174E-9C48-B6CC-687215B415E9}"/>
              </a:ext>
            </a:extLst>
          </p:cNvPr>
          <p:cNvSpPr txBox="1"/>
          <p:nvPr/>
        </p:nvSpPr>
        <p:spPr>
          <a:xfrm>
            <a:off x="1039919" y="6222658"/>
            <a:ext cx="30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C6-Equipment Integration</a:t>
            </a:r>
          </a:p>
        </p:txBody>
      </p:sp>
    </p:spTree>
    <p:extLst>
      <p:ext uri="{BB962C8B-B14F-4D97-AF65-F5344CB8AC3E}">
        <p14:creationId xmlns:p14="http://schemas.microsoft.com/office/powerpoint/2010/main" val="2064825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05" y="717686"/>
            <a:ext cx="6021299" cy="788115"/>
          </a:xfrm>
        </p:spPr>
        <p:txBody>
          <a:bodyPr anchor="ctr">
            <a:normAutofit fontScale="90000"/>
          </a:bodyPr>
          <a:lstStyle/>
          <a:p>
            <a:r>
              <a:rPr lang="en-US" sz="3200" dirty="0"/>
              <a:t>Expected Marengo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97D95-D925-3641-A715-DB7630E98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4705" y="1505801"/>
            <a:ext cx="5611155" cy="3846398"/>
          </a:xfrm>
        </p:spPr>
        <p:txBody>
          <a:bodyPr>
            <a:noAutofit/>
          </a:bodyPr>
          <a:lstStyle/>
          <a:p>
            <a:r>
              <a:rPr lang="en-US" sz="2800" b="1" dirty="0"/>
              <a:t>Single Production System </a:t>
            </a:r>
            <a:r>
              <a:rPr lang="en-US" sz="2800" dirty="0"/>
              <a:t>- 970 plus tons of shingles processed daily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2300+ barrels of fuel oil (MGO) daily</a:t>
            </a:r>
          </a:p>
          <a:p>
            <a:pPr marL="0" indent="0">
              <a:buNone/>
            </a:pPr>
            <a:endParaRPr lang="en-US" sz="2800" dirty="0"/>
          </a:p>
          <a:p>
            <a:pPr marL="201168" lvl="1" indent="0">
              <a:buNone/>
            </a:pPr>
            <a:r>
              <a:rPr lang="en-US" sz="2800" b="1" dirty="0"/>
              <a:t>Two Production Systems </a:t>
            </a:r>
            <a:r>
              <a:rPr lang="en-US" sz="2800" dirty="0"/>
              <a:t>– 1900 plus tons of shingles processed daily</a:t>
            </a:r>
          </a:p>
          <a:p>
            <a:pPr lvl="1"/>
            <a:r>
              <a:rPr lang="en-US" sz="2800" dirty="0"/>
              <a:t>4600+ barrels of fuel oil (MGO) daily</a:t>
            </a:r>
          </a:p>
          <a:p>
            <a:pPr marL="201168" lvl="1" indent="0">
              <a:buNone/>
            </a:pPr>
            <a:endParaRPr lang="en-US" sz="2400" dirty="0"/>
          </a:p>
          <a:p>
            <a:pPr lvl="1"/>
            <a:endParaRPr lang="en-US" sz="19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6CF9CB6-336D-4640-962E-CB5123B54B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15" y="6120171"/>
            <a:ext cx="947182" cy="574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E552E-381F-5043-896D-776ADAF8DD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78835" y="-27193"/>
            <a:ext cx="2557144" cy="4046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1D0965-DE2E-F543-8BD3-0D229E1DD2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69982" y="2794547"/>
            <a:ext cx="3005764" cy="36454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B164FF-2650-044D-8721-0B7BEE66265A}"/>
              </a:ext>
            </a:extLst>
          </p:cNvPr>
          <p:cNvSpPr txBox="1"/>
          <p:nvPr/>
        </p:nvSpPr>
        <p:spPr>
          <a:xfrm>
            <a:off x="7219966" y="6222659"/>
            <a:ext cx="30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C6-Equipment Integration</a:t>
            </a:r>
          </a:p>
        </p:txBody>
      </p:sp>
    </p:spTree>
    <p:extLst>
      <p:ext uri="{BB962C8B-B14F-4D97-AF65-F5344CB8AC3E}">
        <p14:creationId xmlns:p14="http://schemas.microsoft.com/office/powerpoint/2010/main" val="71436542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MONO">
      <a:dk1>
        <a:srgbClr val="000000"/>
      </a:dk1>
      <a:lt1>
        <a:srgbClr val="ECEEF7"/>
      </a:lt1>
      <a:dk2>
        <a:srgbClr val="000000"/>
      </a:dk2>
      <a:lt2>
        <a:srgbClr val="F5F8FF"/>
      </a:lt2>
      <a:accent1>
        <a:srgbClr val="ECEEF7"/>
      </a:accent1>
      <a:accent2>
        <a:srgbClr val="F5F8FF"/>
      </a:accent2>
      <a:accent3>
        <a:srgbClr val="A1A2A9"/>
      </a:accent3>
      <a:accent4>
        <a:srgbClr val="141514"/>
      </a:accent4>
      <a:accent5>
        <a:srgbClr val="000000"/>
      </a:accent5>
      <a:accent6>
        <a:srgbClr val="96969C"/>
      </a:accent6>
      <a:hlink>
        <a:srgbClr val="5F6063"/>
      </a:hlink>
      <a:folHlink>
        <a:srgbClr val="91919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 Pitch" id="{BA0280BF-E6B4-464B-BF28-F0D2A23065D1}" vid="{A1F0DEB3-06CD-4A85-8D08-B66BE056CE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4762</TotalTime>
  <Words>471</Words>
  <Application>Microsoft Office PowerPoint</Application>
  <PresentationFormat>Widescreen</PresentationFormat>
  <Paragraphs>75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Wingdings</vt:lpstr>
      <vt:lpstr>RetrospectVTI</vt:lpstr>
      <vt:lpstr>PowerPoint Presentation</vt:lpstr>
      <vt:lpstr>PowerPoint Presentation</vt:lpstr>
      <vt:lpstr>PowerPoint Presentation</vt:lpstr>
      <vt:lpstr>THE C6-ZERO SOLUTION</vt:lpstr>
      <vt:lpstr>Market magnitude</vt:lpstr>
      <vt:lpstr>Process and Product </vt:lpstr>
      <vt:lpstr>IOWA – Why Soybean Oil?</vt:lpstr>
      <vt:lpstr>IOWA – MARENGO SITE</vt:lpstr>
      <vt:lpstr>Expected Marengo Production</vt:lpstr>
      <vt:lpstr>The Opportunity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Emergent  Campus</dc:title>
  <dc:creator>Chris Koehn</dc:creator>
  <cp:lastModifiedBy>david lavigne</cp:lastModifiedBy>
  <cp:revision>89</cp:revision>
  <cp:lastPrinted>2020-10-15T19:16:10Z</cp:lastPrinted>
  <dcterms:created xsi:type="dcterms:W3CDTF">2020-10-14T14:48:52Z</dcterms:created>
  <dcterms:modified xsi:type="dcterms:W3CDTF">2021-05-25T20:12:35Z</dcterms:modified>
</cp:coreProperties>
</file>